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9" r:id="rId5"/>
    <p:sldId id="271" r:id="rId6"/>
    <p:sldId id="260" r:id="rId7"/>
    <p:sldId id="261" r:id="rId8"/>
    <p:sldId id="273" r:id="rId9"/>
    <p:sldId id="263" r:id="rId10"/>
    <p:sldId id="277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DDFE1-40DC-46E6-835D-0C2D835071B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9AF0-45BE-4ACB-90BA-1E4C91FA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9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AA49-8F3D-40C2-8B48-136C78DC98A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4D70-04EB-47A2-82D5-9387957C2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722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5D62-3B79-48E6-B06D-E7898523591D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F324A-5880-414E-B0E4-2906A480B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90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5447-19B3-47AA-B2E4-7D1CD9EA1D1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733E9-8158-4C86-B732-1A7B68C8C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53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662CD-0DEE-4C2B-9AEA-5CEFD624CDB7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EB09-7B61-42D6-997E-B8152E6C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15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61C2-9ECA-49DF-A850-2BD51BB48CA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4BC80-361D-4ABA-8810-74CAD845A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51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961C-514B-4574-BDED-E8489F42690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36FC-A2CA-4DAE-BC1D-8EF37BEC5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69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D024-F12D-4033-92C9-C161274C3E7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FA645-8939-4F04-85D2-172327E2A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18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A78A8-1E72-4FC6-885A-B19958302913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5DA23-30B2-4DA3-95E0-69B5812A0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49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4698-55F9-455C-94EC-362E2AB8CB5E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CBAD-6FF5-4C9C-AD6E-14D15E9D8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2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97F6-C0C1-4DEF-8F38-C6749BD299DA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DD81-CAC2-4F5C-A2EB-C6DE4EB2F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78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4669A-282E-4083-BB92-D0EBAABBFBE7}" type="datetimeFigureOut">
              <a:rPr lang="ru-RU"/>
              <a:pPr>
                <a:defRPr/>
              </a:pPr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200BDA-0F2C-4A2F-BE42-703960817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12.nnm.ru/1/f/6/6/4/42bbcfb88686de757d69497078f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baursak.info/?p=10630" TargetMode="External"/><Relationship Id="rId13" Type="http://schemas.openxmlformats.org/officeDocument/2006/relationships/hyperlink" Target="http://hist.ctl.cc.rsu.ru/Don_NC/Ancient/Bronze/srubker.htm" TargetMode="External"/><Relationship Id="rId3" Type="http://schemas.openxmlformats.org/officeDocument/2006/relationships/hyperlink" Target="http://aurora.mybb2.ru/viewtopic.php?p=42417" TargetMode="External"/><Relationship Id="rId7" Type="http://schemas.openxmlformats.org/officeDocument/2006/relationships/hyperlink" Target="http://chpz.ru/?cat=14" TargetMode="External"/><Relationship Id="rId12" Type="http://schemas.openxmlformats.org/officeDocument/2006/relationships/hyperlink" Target="http://1pletenie.net/tipi-pleteniya-tsepochek.html" TargetMode="External"/><Relationship Id="rId2" Type="http://schemas.openxmlformats.org/officeDocument/2006/relationships/hyperlink" Target="http://www.proshkolu.ru/user/alanx/file/439645/" TargetMode="External"/><Relationship Id="rId16" Type="http://schemas.openxmlformats.org/officeDocument/2006/relationships/hyperlink" Target="http://www.sony-ericsson-motol7.info/load/igry/240x320/tribia_pervobytnye_plemena/82-1-0-163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odam.slando.ru/tags/%D1%80%D1%83%D1%87%D0%BD%D1%8B%D0%B5_227_18.html" TargetMode="External"/><Relationship Id="rId11" Type="http://schemas.openxmlformats.org/officeDocument/2006/relationships/hyperlink" Target="http://www.1zoom.ru/%D0%96%D0%B8%D0%B2%D0%BE%D1%82%D0%BD%D1%8B%D0%B5/%D0%BE%D0%B1%D0%BE%D0%B8/212208/z136.2/" TargetMode="External"/><Relationship Id="rId5" Type="http://schemas.openxmlformats.org/officeDocument/2006/relationships/hyperlink" Target="http://www.childrenpedia.org/6/page093.html" TargetMode="External"/><Relationship Id="rId15" Type="http://schemas.openxmlformats.org/officeDocument/2006/relationships/hyperlink" Target="http://forum.turkey-info.ru/showflat.php?Cat=&amp;Number=1406967&amp;page=&amp;view=&amp;sb=5&amp;o=&amp;fpart=10&amp;vc=1" TargetMode="External"/><Relationship Id="rId10" Type="http://schemas.openxmlformats.org/officeDocument/2006/relationships/hyperlink" Target="http://papa-vlad.narod.ru/Detskie_prezentatsii/biologiya/Domashnie_5.files/kartinki_zhivotnykh_014_Korova.html" TargetMode="External"/><Relationship Id="rId4" Type="http://schemas.openxmlformats.org/officeDocument/2006/relationships/hyperlink" Target="http://forum.omsk.com/viewtopic.php?t=173341&amp;start=735&amp;" TargetMode="External"/><Relationship Id="rId9" Type="http://schemas.openxmlformats.org/officeDocument/2006/relationships/hyperlink" Target="http://www.zaposti.org/blogs/13-03-2010/%D1%81%D0%B0%D0%BC-%D0%BE%D0%B2%D1%86%D0%B0" TargetMode="External"/><Relationship Id="rId14" Type="http://schemas.openxmlformats.org/officeDocument/2006/relationships/hyperlink" Target="http://de.ifmo.ru/--books/0048/2_1_4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citeclibrary.ru/ris-stat/st021/karta-8txt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www.proshkolu.ru/content/media/pic/std/1000000/440000/439645-80454f72aefdb16d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darwin.museum.ru/expos/floor3/Moscow/img/topor_b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pedia.org/6/3.files/image015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hyperlink" Target="http://www.hedweb.com/sheep.jpg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://images04.olx.ru/ui/11/04/75/1306154122_206589975_1---0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hyperlink" Target="http://cs5351.vkontakte.ru/u155060323/-14/x_04ad0cbc.jpg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hyperlink" Target="http://chpz.ru/wp-content/uploads/2010/12/&#1050;&#1086;&#1079;&#1099;.jpg" TargetMode="External"/><Relationship Id="rId9" Type="http://schemas.openxmlformats.org/officeDocument/2006/relationships/hyperlink" Target="http://s52.radikal.ru/i138/1105/ae/008e72adc157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hyperlink" Target="http://prehistoryforkids.archeologia.ru/47/83.gif" TargetMode="External"/><Relationship Id="rId2" Type="http://schemas.openxmlformats.org/officeDocument/2006/relationships/hyperlink" Target="http://prehistoryforkids.archeologia.ru/29/84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www.mustagclub.ru/blog/wp-content/uploads/2009/05/3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19 из 14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1543"/>
          <a:stretch>
            <a:fillRect/>
          </a:stretch>
        </p:blipFill>
        <p:spPr bwMode="auto">
          <a:xfrm>
            <a:off x="0" y="-1"/>
            <a:ext cx="3214678" cy="336289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0" y="142852"/>
            <a:ext cx="5655002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y-KG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Өндүргүч чарбанын өнүгүшү</a:t>
            </a:r>
            <a:endParaRPr lang="ru-RU" sz="5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1520" y="3861048"/>
            <a:ext cx="3525001" cy="1769023"/>
            <a:chOff x="7120" y="1051797"/>
            <a:chExt cx="3380985" cy="176902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120" y="1051797"/>
              <a:ext cx="3380985" cy="176902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79128" y="1103610"/>
              <a:ext cx="3257164" cy="1665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err="1" smtClean="0">
                  <a:latin typeface="Times New Roman" pitchFamily="18" charset="0"/>
                  <a:cs typeface="Times New Roman" pitchFamily="18" charset="0"/>
                </a:rPr>
                <a:t>Жыйноочулук</a:t>
              </a:r>
              <a:r>
                <a:rPr lang="ru-RU" sz="3600" b="1" kern="1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3600" b="1" kern="1200" dirty="0" err="1" smtClean="0">
                  <a:latin typeface="Times New Roman" pitchFamily="18" charset="0"/>
                  <a:cs typeface="Times New Roman" pitchFamily="18" charset="0"/>
                </a:rPr>
                <a:t>аңчылык</a:t>
              </a:r>
              <a:endParaRPr lang="ru-RU" sz="3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23928" y="4437112"/>
            <a:ext cx="1137827" cy="730482"/>
            <a:chOff x="3425048" y="1577670"/>
            <a:chExt cx="1137827" cy="730482"/>
          </a:xfrm>
        </p:grpSpPr>
        <p:sp>
          <p:nvSpPr>
            <p:cNvPr id="11" name="Стрелка вправо 10"/>
            <p:cNvSpPr/>
            <p:nvPr/>
          </p:nvSpPr>
          <p:spPr>
            <a:xfrm rot="21594534">
              <a:off x="3425048" y="1577670"/>
              <a:ext cx="1137827" cy="73048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трелка вправо 4"/>
            <p:cNvSpPr/>
            <p:nvPr/>
          </p:nvSpPr>
          <p:spPr>
            <a:xfrm rot="21594534">
              <a:off x="3425048" y="1723940"/>
              <a:ext cx="918682" cy="438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76056" y="3861048"/>
            <a:ext cx="3890085" cy="1769023"/>
            <a:chOff x="4567060" y="1044314"/>
            <a:chExt cx="3674061" cy="17690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567060" y="1044314"/>
              <a:ext cx="3674061" cy="1769023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618873" y="1096127"/>
              <a:ext cx="3570435" cy="1665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err="1" smtClean="0">
                  <a:latin typeface="Times New Roman" pitchFamily="18" charset="0"/>
                  <a:cs typeface="Times New Roman" pitchFamily="18" charset="0"/>
                </a:rPr>
                <a:t>Дыйканчылыкмалчарбачылык</a:t>
              </a:r>
              <a:endParaRPr lang="ru-RU" sz="36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Неолит – </a:t>
            </a:r>
            <a:r>
              <a:rPr lang="ru-RU" sz="40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жаңы таш</a:t>
            </a: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доору</a:t>
            </a: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40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неолит</a:t>
            </a: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революциясы</a:t>
            </a: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943600" cy="175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өнөрчүлүктүн пайда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болушу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Чопо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кол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өнөрчүлүгү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токуучулук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Дөңгөлөктү ойлоп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табуу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Метал –</a:t>
            </a:r>
            <a:r>
              <a:rPr lang="ky-KG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жезден алгачкы куралдардын пайда болушу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24288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18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5" name="Picture 16" descr="пря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676400"/>
            <a:ext cx="26114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7" descr="сосуды, изготовленные на гончарном кру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429000"/>
            <a:ext cx="2054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8" descr="фигурка гончара 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227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14313" y="285750"/>
            <a:ext cx="8643937" cy="86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hlinkClick r:id="rId2"/>
              </a:rPr>
              <a:t>ИСТОЧНИКИ:</a:t>
            </a:r>
          </a:p>
          <a:p>
            <a:r>
              <a:rPr lang="ru-RU">
                <a:hlinkClick r:id="rId2"/>
              </a:rPr>
              <a:t>http://www.proshkolu.ru/user/alanx/file/439645/</a:t>
            </a:r>
            <a:endParaRPr lang="ru-RU"/>
          </a:p>
          <a:p>
            <a:r>
              <a:rPr lang="en-US">
                <a:latin typeface="Calibri" pitchFamily="34" charset="0"/>
                <a:hlinkClick r:id="rId3"/>
              </a:rPr>
              <a:t>http://aurora.mybb2.ru/viewtopic.php?p=42417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4"/>
              </a:rPr>
              <a:t>http://forum.omsk.com/viewtopic.php?t=173341&amp;start=735&amp;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5"/>
              </a:rPr>
              <a:t>http://www.childrenpedia.org/6/page093.html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6"/>
              </a:rPr>
              <a:t>http://prodam.slando.ru/tags/</a:t>
            </a:r>
            <a:r>
              <a:rPr lang="ru-RU">
                <a:latin typeface="Calibri" pitchFamily="34" charset="0"/>
                <a:hlinkClick r:id="rId6"/>
              </a:rPr>
              <a:t>ручные_227_18.</a:t>
            </a:r>
            <a:r>
              <a:rPr lang="en-US">
                <a:latin typeface="Calibri" pitchFamily="34" charset="0"/>
                <a:hlinkClick r:id="rId6"/>
              </a:rPr>
              <a:t>html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7"/>
              </a:rPr>
              <a:t>http://chpz.ru/?cat=14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8"/>
              </a:rPr>
              <a:t>http://baursak.info/?p=10630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9"/>
              </a:rPr>
              <a:t>http://www.zaposti.org/blogs/13-03-2010/</a:t>
            </a:r>
            <a:r>
              <a:rPr lang="ru-RU">
                <a:latin typeface="Calibri" pitchFamily="34" charset="0"/>
                <a:hlinkClick r:id="rId9"/>
              </a:rPr>
              <a:t>сам-овца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en-US">
                <a:latin typeface="Calibri" pitchFamily="34" charset="0"/>
                <a:hlinkClick r:id="rId10"/>
              </a:rPr>
              <a:t>http://papa-vlad.narod.ru/Detskie_prezentatsii/biologiya/Domashnie_5.files/kartinki_zhivotnykh_014_Korova.html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1"/>
              </a:rPr>
              <a:t>http://www.1zoom.ru/</a:t>
            </a:r>
            <a:r>
              <a:rPr lang="ru-RU">
                <a:latin typeface="Calibri" pitchFamily="34" charset="0"/>
                <a:hlinkClick r:id="rId11"/>
              </a:rPr>
              <a:t>Животные/обои/212208/</a:t>
            </a:r>
            <a:r>
              <a:rPr lang="en-US">
                <a:latin typeface="Calibri" pitchFamily="34" charset="0"/>
                <a:hlinkClick r:id="rId11"/>
              </a:rPr>
              <a:t>z136.2/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2"/>
              </a:rPr>
              <a:t>http://1pletenie.net/tipi-pleteniya-tsepochek.html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3"/>
              </a:rPr>
              <a:t>http://hist.ctl.cc.rsu.ru/Don_NC/Ancient/Bronze/srubker.htm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4"/>
              </a:rPr>
              <a:t>http://de.ifmo.ru/--books/0048/2_1_4.HTM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5"/>
              </a:rPr>
              <a:t>http://forum.turkey-info.ru/showflat.php?Cat=&amp;Number=1406967&amp;page=&amp;view=&amp;sb=5&amp;o=&amp;fpart=10&amp;vc=1</a:t>
            </a:r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  <a:hlinkClick r:id="rId16"/>
              </a:rPr>
              <a:t>http://www.sony-ericsson-motol7.info/load/igry/240x320/tribia_pervobytnye_plemena/82-1-0-1636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Дыйканчылык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мындан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миң жыл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мурун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2" descr="Картинка 1 из 27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778668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1835696" y="3140968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195736" y="3717032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4499992" y="2636912"/>
            <a:ext cx="432048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4644008" y="3284984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5148064" y="2780928"/>
            <a:ext cx="432048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5940152" y="2420888"/>
            <a:ext cx="432048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3" name="Овал 12"/>
          <p:cNvSpPr/>
          <p:nvPr/>
        </p:nvSpPr>
        <p:spPr>
          <a:xfrm>
            <a:off x="6228184" y="3068960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6948264" y="2564904"/>
            <a:ext cx="504056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Чот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дыйкачылыгы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 descr="Картинка 1 из 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4081462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www.darwin.museum.ru/expos/floor3/Moscow/img/topor_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23764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murzim.ru/uploads/posts/2010-10/1287939288_image0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3076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21088"/>
            <a:ext cx="96291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85750"/>
            <a:ext cx="3744416" cy="242317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sz="3600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Алгачкы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сүмдүктөр-дү өстүрүүнү кантип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өздөштүр-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Monotype Sort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үшкөн?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5" descr="19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572000" y="765175"/>
            <a:ext cx="39941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15816" y="1844824"/>
            <a:ext cx="1446213" cy="2894013"/>
            <a:chOff x="4649" y="981"/>
            <a:chExt cx="911" cy="1823"/>
          </a:xfrm>
        </p:grpSpPr>
        <p:pic>
          <p:nvPicPr>
            <p:cNvPr id="5" name="Picture 12" descr="Рисунок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9" y="981"/>
              <a:ext cx="911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649" y="2478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b="1" i="1">
                  <a:solidFill>
                    <a:schemeClr val="bg1"/>
                  </a:solidFill>
                  <a:effectLst/>
                  <a:latin typeface="Times New Roman" pitchFamily="18" charset="0"/>
                  <a:cs typeface="Arial" charset="0"/>
                </a:rPr>
                <a:t>▲ Древний серп</a:t>
              </a:r>
            </a:p>
          </p:txBody>
        </p:sp>
      </p:grpSp>
      <p:pic>
        <p:nvPicPr>
          <p:cNvPr id="8" name="Picture 15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3312368" cy="188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Алгачкы</a:t>
            </a:r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коомдогу</a:t>
            </a:r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дыйканчылык</a:t>
            </a:r>
            <a:endParaRPr lang="ru-RU" sz="3600" b="1" dirty="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824288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18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68" name="Picture 6" descr="древний п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1683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Рисунок7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844824"/>
            <a:ext cx="4724400" cy="33051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hildrenpedia.org/6/3.files/image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865688" cy="635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64088" y="188641"/>
            <a:ext cx="349416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Дыйканчылыктын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интенсивд</a:t>
            </a:r>
            <a:r>
              <a:rPr lang="ky-KG" sz="2800" dirty="0" smtClean="0">
                <a:latin typeface="Times New Roman" pitchFamily="18" charset="0"/>
                <a:cs typeface="Times New Roman" pitchFamily="18" charset="0"/>
              </a:rPr>
              <a:t>үү формалары: ирригация жана айдоо дыйканчылыгы, топуракты өсүмдүктүн  түбүнө топтоо, жөөк  жасоо, аралаш айдоо, өсүмдүктөрдү кезектештирип айдоо, жер семирткичтерди пайдалануу.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childrenpedia.org/6/3.files/image0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68275"/>
            <a:ext cx="4786313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Багетная рамка 4"/>
          <p:cNvSpPr/>
          <p:nvPr/>
        </p:nvSpPr>
        <p:spPr>
          <a:xfrm>
            <a:off x="8215313" y="6143625"/>
            <a:ext cx="500062" cy="500063"/>
          </a:xfrm>
          <a:prstGeom prst="beve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Приручение  животных.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147" name="Picture 2" descr="Картинка 2 из 29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2" t="8659" r="6802" b="8659"/>
          <a:stretch>
            <a:fillRect/>
          </a:stretch>
        </p:blipFill>
        <p:spPr bwMode="auto">
          <a:xfrm>
            <a:off x="357188" y="3214688"/>
            <a:ext cx="41878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chpz.ru/wp-content/uploads/2010/12/Козы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214688"/>
            <a:ext cx="38306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57188" y="2214563"/>
            <a:ext cx="8358187" cy="4143375"/>
            <a:chOff x="285720" y="1714488"/>
            <a:chExt cx="8358246" cy="4143405"/>
          </a:xfrm>
        </p:grpSpPr>
        <p:pic>
          <p:nvPicPr>
            <p:cNvPr id="6153" name="Picture 6" descr="http://i003.radikal.ru/1004/df/a4f74b938405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714488"/>
              <a:ext cx="5500726" cy="412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8" descr="Картинка 4 из 147898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46" y="1714489"/>
              <a:ext cx="2857520" cy="4143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 descr="Картинка 2 из 4379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8143875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Картинка 39 из 158700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7858125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агетная рамка 9"/>
          <p:cNvSpPr/>
          <p:nvPr/>
        </p:nvSpPr>
        <p:spPr>
          <a:xfrm>
            <a:off x="8215313" y="6143625"/>
            <a:ext cx="500062" cy="500063"/>
          </a:xfrm>
          <a:prstGeom prst="beve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824288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endParaRPr lang="ru-RU" sz="18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288" y="260350"/>
            <a:ext cx="4679950" cy="1803400"/>
            <a:chOff x="340" y="164"/>
            <a:chExt cx="2948" cy="1136"/>
          </a:xfrm>
        </p:grpSpPr>
        <p:pic>
          <p:nvPicPr>
            <p:cNvPr id="13340" name="Picture 6" descr="05_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" y="164"/>
              <a:ext cx="757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1" name="Text Box 7"/>
            <p:cNvSpPr txBox="1">
              <a:spLocks noChangeArrowheads="1"/>
            </p:cNvSpPr>
            <p:nvPr/>
          </p:nvSpPr>
          <p:spPr bwMode="auto">
            <a:xfrm>
              <a:off x="1020" y="164"/>
              <a:ext cx="226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ky-KG" sz="2000" b="1" i="1" dirty="0" smtClean="0"/>
                <a:t>Ит 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>
                  <a:effectLst/>
                </a:rPr>
                <a:t>15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76400" y="1143000"/>
            <a:ext cx="5761038" cy="1490663"/>
            <a:chOff x="340" y="1389"/>
            <a:chExt cx="3629" cy="939"/>
          </a:xfrm>
        </p:grpSpPr>
        <p:sp>
          <p:nvSpPr>
            <p:cNvPr id="13338" name="Text Box 9"/>
            <p:cNvSpPr txBox="1">
              <a:spLocks noChangeArrowheads="1"/>
            </p:cNvSpPr>
            <p:nvPr/>
          </p:nvSpPr>
          <p:spPr bwMode="auto">
            <a:xfrm>
              <a:off x="1701" y="1389"/>
              <a:ext cx="226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smtClean="0">
                  <a:effectLst/>
                </a:rPr>
                <a:t>Кой  </a:t>
              </a:r>
              <a:r>
                <a:rPr lang="ru-RU" sz="2000" b="1" i="1" dirty="0">
                  <a:effectLst/>
                </a:rPr>
                <a:t>10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r>
                <a:rPr lang="ru-RU" sz="2000" b="1" i="1" dirty="0" smtClean="0">
                  <a:effectLst/>
                </a:rPr>
                <a:t> </a:t>
              </a:r>
              <a:endParaRPr lang="ru-RU" sz="2000" b="1" i="1" dirty="0">
                <a:effectLst/>
              </a:endParaRPr>
            </a:p>
          </p:txBody>
        </p:sp>
        <p:pic>
          <p:nvPicPr>
            <p:cNvPr id="13339" name="Picture 10" descr="05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389"/>
              <a:ext cx="1421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8600" y="2590800"/>
            <a:ext cx="3600450" cy="1368425"/>
            <a:chOff x="249" y="1797"/>
            <a:chExt cx="2268" cy="862"/>
          </a:xfrm>
        </p:grpSpPr>
        <p:pic>
          <p:nvPicPr>
            <p:cNvPr id="13336" name="Picture 12" descr="05_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1842"/>
              <a:ext cx="1180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Text Box 13"/>
            <p:cNvSpPr txBox="1">
              <a:spLocks noChangeArrowheads="1"/>
            </p:cNvSpPr>
            <p:nvPr/>
          </p:nvSpPr>
          <p:spPr bwMode="auto">
            <a:xfrm>
              <a:off x="1384" y="1797"/>
              <a:ext cx="1133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err="1" smtClean="0">
                  <a:effectLst/>
                </a:rPr>
                <a:t>Тоок</a:t>
              </a:r>
              <a:r>
                <a:rPr lang="ru-RU" sz="2000" b="1" i="1" dirty="0" smtClean="0">
                  <a:effectLst/>
                </a:rPr>
                <a:t>  </a:t>
              </a:r>
              <a:r>
                <a:rPr lang="ru-RU" sz="2000" b="1" i="1" dirty="0">
                  <a:effectLst/>
                </a:rPr>
                <a:t>9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r>
                <a:rPr lang="ru-RU" sz="2000" b="1" i="1" dirty="0" smtClean="0">
                  <a:effectLst/>
                </a:rPr>
                <a:t> 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52400" y="4038600"/>
            <a:ext cx="3743325" cy="1257300"/>
            <a:chOff x="249" y="2704"/>
            <a:chExt cx="2358" cy="792"/>
          </a:xfrm>
        </p:grpSpPr>
        <p:pic>
          <p:nvPicPr>
            <p:cNvPr id="13334" name="Picture 15" descr="05_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" y="2704"/>
              <a:ext cx="1171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5" name="Text Box 16"/>
            <p:cNvSpPr txBox="1">
              <a:spLocks noChangeArrowheads="1"/>
            </p:cNvSpPr>
            <p:nvPr/>
          </p:nvSpPr>
          <p:spPr bwMode="auto">
            <a:xfrm>
              <a:off x="1383" y="2704"/>
              <a:ext cx="1224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err="1" smtClean="0">
                  <a:effectLst/>
                </a:rPr>
                <a:t>Чочко</a:t>
              </a:r>
              <a:r>
                <a:rPr lang="ru-RU" sz="2000" b="1" i="1" dirty="0" smtClean="0">
                  <a:effectLst/>
                </a:rPr>
                <a:t>  9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r>
                <a:rPr lang="ru-RU" sz="2000" b="1" i="1" dirty="0" err="1" smtClean="0">
                  <a:solidFill>
                    <a:schemeClr val="bg1"/>
                  </a:solidFill>
                  <a:effectLst/>
                </a:rPr>
                <a:t>назад</a:t>
              </a:r>
              <a:r>
                <a:rPr lang="ru-RU" sz="2000" b="1" i="1" dirty="0" smtClean="0">
                  <a:solidFill>
                    <a:schemeClr val="bg1"/>
                  </a:solidFill>
                  <a:effectLst/>
                </a:rPr>
                <a:t> </a:t>
              </a:r>
              <a:endParaRPr lang="ru-RU" sz="2000" b="1" i="1" dirty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8600" y="5516563"/>
            <a:ext cx="3624263" cy="1341437"/>
            <a:chOff x="234" y="3475"/>
            <a:chExt cx="2283" cy="845"/>
          </a:xfrm>
        </p:grpSpPr>
        <p:pic>
          <p:nvPicPr>
            <p:cNvPr id="13332" name="Picture 18" descr="05_0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4" y="3475"/>
              <a:ext cx="1195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>
              <a:off x="1383" y="3475"/>
              <a:ext cx="1134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>
                  <a:effectLst/>
                </a:rPr>
                <a:t>Буйвол </a:t>
              </a:r>
              <a:r>
                <a:rPr lang="ru-RU" sz="2000" b="1" i="1" dirty="0" smtClean="0">
                  <a:effectLst/>
                </a:rPr>
                <a:t> 7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r>
                <a:rPr lang="ru-RU" sz="2000" b="1" i="1" dirty="0" smtClean="0">
                  <a:effectLst/>
                </a:rPr>
                <a:t> 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191000" y="1981200"/>
            <a:ext cx="4464050" cy="1728788"/>
            <a:chOff x="340" y="2432"/>
            <a:chExt cx="2812" cy="1089"/>
          </a:xfrm>
        </p:grpSpPr>
        <p:pic>
          <p:nvPicPr>
            <p:cNvPr id="13330" name="Picture 21" descr="05_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0" y="2432"/>
              <a:ext cx="71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1" name="Text Box 22"/>
            <p:cNvSpPr txBox="1">
              <a:spLocks noChangeArrowheads="1"/>
            </p:cNvSpPr>
            <p:nvPr/>
          </p:nvSpPr>
          <p:spPr bwMode="auto">
            <a:xfrm>
              <a:off x="1020" y="2432"/>
              <a:ext cx="213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err="1" smtClean="0">
                  <a:effectLst/>
                </a:rPr>
                <a:t>Эчки</a:t>
              </a:r>
              <a:r>
                <a:rPr lang="ru-RU" sz="2000" b="1" i="1" dirty="0" smtClean="0">
                  <a:effectLst/>
                </a:rPr>
                <a:t>  </a:t>
              </a:r>
              <a:r>
                <a:rPr lang="ru-RU" sz="2000" b="1" i="1" dirty="0">
                  <a:effectLst/>
                </a:rPr>
                <a:t>9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724525" y="2852738"/>
            <a:ext cx="3168650" cy="1800225"/>
            <a:chOff x="3606" y="1797"/>
            <a:chExt cx="1996" cy="1134"/>
          </a:xfrm>
        </p:grpSpPr>
        <p:pic>
          <p:nvPicPr>
            <p:cNvPr id="13328" name="Picture 24" descr="05_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06" y="1797"/>
              <a:ext cx="76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Text Box 25"/>
            <p:cNvSpPr txBox="1">
              <a:spLocks noChangeArrowheads="1"/>
            </p:cNvSpPr>
            <p:nvPr/>
          </p:nvSpPr>
          <p:spPr bwMode="auto">
            <a:xfrm>
              <a:off x="4422" y="1797"/>
              <a:ext cx="118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>
                  <a:effectLst/>
                </a:rPr>
                <a:t>Лама </a:t>
              </a:r>
              <a:r>
                <a:rPr lang="ru-RU" sz="2000" b="1" i="1" dirty="0" smtClean="0">
                  <a:effectLst/>
                </a:rPr>
                <a:t> 6 </a:t>
              </a:r>
              <a:r>
                <a:rPr lang="ru-RU" sz="2000" b="1" i="1" dirty="0" err="1" smtClean="0">
                  <a:effectLst/>
                </a:rPr>
                <a:t>миң жыл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мурун</a:t>
              </a:r>
              <a:r>
                <a:rPr lang="ru-RU" sz="2000" b="1" i="1" dirty="0" smtClean="0">
                  <a:effectLst/>
                </a:rPr>
                <a:t> </a:t>
              </a:r>
              <a:r>
                <a:rPr lang="ru-RU" sz="2000" b="1" i="1" dirty="0" err="1" smtClean="0">
                  <a:effectLst/>
                </a:rPr>
                <a:t>үйрөтүлгөн</a:t>
              </a:r>
              <a:r>
                <a:rPr lang="ru-RU" sz="2000" b="1" i="1" dirty="0" smtClean="0">
                  <a:effectLst/>
                </a:rPr>
                <a:t> 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284663" y="4724400"/>
            <a:ext cx="2376487" cy="2133600"/>
            <a:chOff x="2699" y="2976"/>
            <a:chExt cx="1497" cy="1344"/>
          </a:xfrm>
        </p:grpSpPr>
        <p:pic>
          <p:nvPicPr>
            <p:cNvPr id="13326" name="Picture 27" descr="05_1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80" y="2976"/>
              <a:ext cx="1179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Text Box 28"/>
            <p:cNvSpPr txBox="1">
              <a:spLocks noChangeArrowheads="1"/>
            </p:cNvSpPr>
            <p:nvPr/>
          </p:nvSpPr>
          <p:spPr bwMode="auto">
            <a:xfrm>
              <a:off x="2699" y="3748"/>
              <a:ext cx="149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800" b="1" i="1" dirty="0" err="1" smtClean="0">
                  <a:effectLst/>
                </a:rPr>
                <a:t>Эшек</a:t>
              </a:r>
              <a:r>
                <a:rPr lang="ru-RU" sz="1800" b="1" i="1" dirty="0" smtClean="0">
                  <a:effectLst/>
                </a:rPr>
                <a:t>  </a:t>
              </a:r>
              <a:r>
                <a:rPr lang="ru-RU" sz="1800" b="1" i="1" dirty="0">
                  <a:effectLst/>
                </a:rPr>
                <a:t>6 </a:t>
              </a:r>
              <a:r>
                <a:rPr lang="ru-RU" sz="1800" b="1" i="1" dirty="0" smtClean="0">
                  <a:effectLst/>
                </a:rPr>
                <a:t> </a:t>
              </a:r>
              <a:r>
                <a:rPr lang="ru-RU" sz="1800" b="1" i="1" dirty="0" err="1" smtClean="0">
                  <a:effectLst/>
                </a:rPr>
                <a:t>миң жыл</a:t>
              </a:r>
              <a:r>
                <a:rPr lang="ru-RU" sz="1800" b="1" i="1" dirty="0" smtClean="0">
                  <a:effectLst/>
                </a:rPr>
                <a:t> </a:t>
              </a:r>
              <a:r>
                <a:rPr lang="ru-RU" sz="1800" b="1" i="1" dirty="0" err="1" smtClean="0">
                  <a:effectLst/>
                </a:rPr>
                <a:t>мурун</a:t>
              </a:r>
              <a:r>
                <a:rPr lang="ru-RU" sz="1800" b="1" i="1" dirty="0" smtClean="0">
                  <a:effectLst/>
                </a:rPr>
                <a:t> </a:t>
              </a:r>
              <a:r>
                <a:rPr lang="ru-RU" sz="1800" b="1" i="1" dirty="0" err="1" smtClean="0">
                  <a:effectLst/>
                </a:rPr>
                <a:t>үйрөтүлгөн</a:t>
              </a:r>
              <a:r>
                <a:rPr lang="ru-RU" sz="2000" b="1" i="1" dirty="0" smtClean="0">
                  <a:effectLst/>
                </a:rPr>
                <a:t> </a:t>
              </a:r>
              <a:endParaRPr lang="ru-RU" sz="2000" b="1" i="1" dirty="0">
                <a:effectLst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67513" y="4724400"/>
            <a:ext cx="2376487" cy="2133600"/>
            <a:chOff x="4263" y="2976"/>
            <a:chExt cx="1497" cy="1344"/>
          </a:xfrm>
        </p:grpSpPr>
        <p:pic>
          <p:nvPicPr>
            <p:cNvPr id="13324" name="Picture 30" descr="05_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32" y="2976"/>
              <a:ext cx="1225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31"/>
            <p:cNvSpPr txBox="1">
              <a:spLocks noChangeArrowheads="1"/>
            </p:cNvSpPr>
            <p:nvPr/>
          </p:nvSpPr>
          <p:spPr bwMode="auto">
            <a:xfrm>
              <a:off x="4263" y="3748"/>
              <a:ext cx="149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b="1" i="1" dirty="0" err="1" smtClean="0"/>
                <a:t>Жылкы</a:t>
              </a:r>
              <a:r>
                <a:rPr lang="ru-RU" b="1" i="1" dirty="0" smtClean="0"/>
                <a:t> </a:t>
              </a:r>
              <a:r>
                <a:rPr lang="ru-RU" sz="1800" b="1" i="1" dirty="0" smtClean="0">
                  <a:effectLst/>
                </a:rPr>
                <a:t>5,5  </a:t>
              </a:r>
              <a:r>
                <a:rPr lang="ru-RU" sz="1800" b="1" i="1" dirty="0" err="1" smtClean="0">
                  <a:effectLst/>
                </a:rPr>
                <a:t>миң жыл</a:t>
              </a:r>
              <a:r>
                <a:rPr lang="ru-RU" sz="1800" b="1" i="1" dirty="0" smtClean="0">
                  <a:effectLst/>
                </a:rPr>
                <a:t> </a:t>
              </a:r>
              <a:r>
                <a:rPr lang="ru-RU" sz="1800" b="1" i="1" dirty="0" err="1" smtClean="0">
                  <a:effectLst/>
                </a:rPr>
                <a:t>мурун</a:t>
              </a:r>
              <a:r>
                <a:rPr lang="ru-RU" sz="1800" b="1" i="1" dirty="0" smtClean="0">
                  <a:effectLst/>
                </a:rPr>
                <a:t> </a:t>
              </a:r>
              <a:r>
                <a:rPr lang="ru-RU" sz="1800" b="1" i="1" dirty="0" err="1" smtClean="0">
                  <a:effectLst/>
                </a:rPr>
                <a:t>үйрөтүлгөн</a:t>
              </a:r>
              <a:endParaRPr lang="ru-RU" sz="2000" b="1" i="1" dirty="0">
                <a:effectLst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Картинка 25 из 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428875"/>
            <a:ext cx="2686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Чопону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иштетүү жана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токуучулук</a:t>
            </a:r>
            <a:r>
              <a:rPr lang="ru-RU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2" descr="Картинка 7 из 18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4429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C:\Users\Андрей\Desktop\x_7b64549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3" t="10551" r="11263" b="10551"/>
          <a:stretch>
            <a:fillRect/>
          </a:stretch>
        </p:blipFill>
        <p:spPr bwMode="auto">
          <a:xfrm>
            <a:off x="285750" y="2571750"/>
            <a:ext cx="47863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Картинка 8 из 1583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428875"/>
            <a:ext cx="35544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агетная рамка 9"/>
          <p:cNvSpPr/>
          <p:nvPr/>
        </p:nvSpPr>
        <p:spPr>
          <a:xfrm>
            <a:off x="8215313" y="6143625"/>
            <a:ext cx="500062" cy="500063"/>
          </a:xfrm>
          <a:prstGeom prst="bevel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236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Дыйканчылык мындан он миң жыл мурун пайда болгон</vt:lpstr>
      <vt:lpstr>Чот дыйкачылыгы</vt:lpstr>
      <vt:lpstr>Слайд 4</vt:lpstr>
      <vt:lpstr>Алгачкы коомдогу дыйканчылык</vt:lpstr>
      <vt:lpstr>Слайд 6</vt:lpstr>
      <vt:lpstr> Приручение  животных.</vt:lpstr>
      <vt:lpstr>Слайд 8</vt:lpstr>
      <vt:lpstr>Чопону иштетүү жана  токуучулук. </vt:lpstr>
      <vt:lpstr>Неолит – жаңы таш доору: «неолит революциясы»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Admin</cp:lastModifiedBy>
  <cp:revision>19</cp:revision>
  <dcterms:created xsi:type="dcterms:W3CDTF">2012-05-29T18:24:18Z</dcterms:created>
  <dcterms:modified xsi:type="dcterms:W3CDTF">2014-12-19T13:17:27Z</dcterms:modified>
</cp:coreProperties>
</file>